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iteraturnaya" charset="1" panose="02020503060505020403"/>
      <p:regular r:id="rId14"/>
    </p:embeddedFont>
    <p:embeddedFont>
      <p:font typeface="Be Vietnam" charset="1" panose="00000500000000000000"/>
      <p:regular r:id="rId15"/>
    </p:embeddedFont>
    <p:embeddedFont>
      <p:font typeface="Be Vietnam Ultra-Bold" charset="1" panose="00000900000000000000"/>
      <p:regular r:id="rId16"/>
    </p:embeddedFont>
    <p:embeddedFont>
      <p:font typeface="IBM Plex Sans" charset="1" panose="020B0503050203000203"/>
      <p:regular r:id="rId17"/>
    </p:embeddedFont>
    <p:embeddedFont>
      <p:font typeface="Be Vietnam Ultra-Bold Italics" charset="1" panose="00000900000000000000"/>
      <p:regular r:id="rId18"/>
    </p:embeddedFont>
    <p:embeddedFont>
      <p:font typeface="IBM Plex Sans Bold" charset="1" panose="020B0803050203000203"/>
      <p:regular r:id="rId19"/>
    </p:embeddedFont>
    <p:embeddedFont>
      <p:font typeface="Canva Sans" charset="1" panose="020B0503030501040103"/>
      <p:regular r:id="rId20"/>
    </p:embeddedFont>
    <p:embeddedFont>
      <p:font typeface="Canva Sans Bold" charset="1" panose="020B08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svg" Type="http://schemas.openxmlformats.org/officeDocument/2006/relationships/image"/><Relationship Id="rId6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52500"/>
            <a:ext cx="18288000" cy="11239500"/>
          </a:xfrm>
          <a:custGeom>
            <a:avLst/>
            <a:gdLst/>
            <a:ahLst/>
            <a:cxnLst/>
            <a:rect r="r" b="b" t="t" l="l"/>
            <a:pathLst>
              <a:path h="11239500" w="18288000">
                <a:moveTo>
                  <a:pt x="0" y="0"/>
                </a:moveTo>
                <a:lnTo>
                  <a:pt x="18288000" y="0"/>
                </a:lnTo>
                <a:lnTo>
                  <a:pt x="18288000" y="11239500"/>
                </a:lnTo>
                <a:lnTo>
                  <a:pt x="0" y="112395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800"/>
            </a:blip>
            <a:stretch>
              <a:fillRect l="0" t="0" r="0" b="-847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86466" y="0"/>
            <a:ext cx="12501534" cy="10287000"/>
          </a:xfrm>
          <a:custGeom>
            <a:avLst/>
            <a:gdLst/>
            <a:ahLst/>
            <a:cxnLst/>
            <a:rect r="r" b="b" t="t" l="l"/>
            <a:pathLst>
              <a:path h="10287000" w="12501534">
                <a:moveTo>
                  <a:pt x="0" y="0"/>
                </a:moveTo>
                <a:lnTo>
                  <a:pt x="12501534" y="0"/>
                </a:lnTo>
                <a:lnTo>
                  <a:pt x="1250153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191" r="-15276" b="-3203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00150"/>
            <a:ext cx="9056954" cy="470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28"/>
              </a:lnSpc>
            </a:pPr>
            <a:r>
              <a:rPr lang="en-US" sz="10233">
                <a:solidFill>
                  <a:srgbClr val="F8F8F8"/>
                </a:solidFill>
                <a:latin typeface="Literaturnaya"/>
                <a:ea typeface="Literaturnaya"/>
                <a:cs typeface="Literaturnaya"/>
                <a:sym typeface="Literaturnaya"/>
              </a:rPr>
              <a:t>PARAGRAPH</a:t>
            </a:r>
            <a:r>
              <a:rPr lang="en-US" sz="10233">
                <a:solidFill>
                  <a:srgbClr val="F8F8F8"/>
                </a:solidFill>
                <a:latin typeface="Literaturnaya"/>
                <a:ea typeface="Literaturnaya"/>
                <a:cs typeface="Literaturnaya"/>
                <a:sym typeface="Literaturnaya"/>
              </a:rPr>
              <a:t> TO QUESTION GENERATOR</a:t>
            </a:r>
          </a:p>
          <a:p>
            <a:pPr algn="l">
              <a:lnSpc>
                <a:spcPts val="8257"/>
              </a:lnSpc>
            </a:pPr>
            <a:r>
              <a:rPr lang="en-US" sz="3399">
                <a:solidFill>
                  <a:srgbClr val="F8F8F8"/>
                </a:solidFill>
                <a:latin typeface="Be Vietnam"/>
                <a:ea typeface="Be Vietnam"/>
                <a:cs typeface="Be Vietnam"/>
                <a:sym typeface="Be Vietnam"/>
              </a:rPr>
              <a:t>A Transformer based Approach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81073" y="8782324"/>
            <a:ext cx="2376497" cy="1208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b="true" sz="2199" spc="191">
                <a:solidFill>
                  <a:srgbClr val="F8F8F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SUBMITTED </a:t>
            </a:r>
            <a:r>
              <a:rPr lang="en-US" b="true" sz="2199" spc="191">
                <a:solidFill>
                  <a:srgbClr val="F8F8F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BY</a:t>
            </a:r>
          </a:p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Vansh Kansal</a:t>
            </a:r>
          </a:p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Priyanshu Naval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524464"/>
            <a:ext cx="9394888" cy="2762536"/>
          </a:xfrm>
          <a:custGeom>
            <a:avLst/>
            <a:gdLst/>
            <a:ahLst/>
            <a:cxnLst/>
            <a:rect r="r" b="b" t="t" l="l"/>
            <a:pathLst>
              <a:path h="2762536" w="9394888">
                <a:moveTo>
                  <a:pt x="0" y="0"/>
                </a:moveTo>
                <a:lnTo>
                  <a:pt x="9394888" y="0"/>
                </a:lnTo>
                <a:lnTo>
                  <a:pt x="9394888" y="2762536"/>
                </a:lnTo>
                <a:lnTo>
                  <a:pt x="0" y="2762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81" t="0" r="0" b="-2416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02313" y="0"/>
            <a:ext cx="6185687" cy="4452499"/>
          </a:xfrm>
          <a:custGeom>
            <a:avLst/>
            <a:gdLst/>
            <a:ahLst/>
            <a:cxnLst/>
            <a:rect r="r" b="b" t="t" l="l"/>
            <a:pathLst>
              <a:path h="4452499" w="6185687">
                <a:moveTo>
                  <a:pt x="0" y="0"/>
                </a:moveTo>
                <a:lnTo>
                  <a:pt x="6185687" y="0"/>
                </a:lnTo>
                <a:lnTo>
                  <a:pt x="6185687" y="4452499"/>
                </a:lnTo>
                <a:lnTo>
                  <a:pt x="0" y="4452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7079" r="-458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84776" y="1056313"/>
            <a:ext cx="5590664" cy="1193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b="true" sz="6999" i="true">
                <a:solidFill>
                  <a:srgbClr val="01003B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02841" y="3083176"/>
            <a:ext cx="12471768" cy="1885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24"/>
              </a:lnSpc>
            </a:pPr>
            <a:r>
              <a:rPr lang="en-US" sz="2749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main goal of this project is to create a system that can automatically generate </a:t>
            </a:r>
            <a:r>
              <a:rPr lang="en-US" b="true" sz="2749">
                <a:solidFill>
                  <a:srgbClr val="01003B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questions from any given piece of text</a:t>
            </a:r>
            <a:r>
              <a:rPr lang="en-US" sz="2749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, making it a valuable tool for educators, content creators, and anyone else looking to test the knowledge and comprehension of their audience.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302841" y="5512051"/>
            <a:ext cx="11816296" cy="1745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24"/>
              </a:lnSpc>
            </a:pPr>
            <a:r>
              <a:rPr lang="en-US" sz="2749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trained the </a:t>
            </a:r>
            <a:r>
              <a:rPr lang="en-US" b="true" sz="2749">
                <a:solidFill>
                  <a:srgbClr val="01003B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T5 model on a Squad dataset</a:t>
            </a:r>
            <a:r>
              <a:rPr lang="en-US" sz="2749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 for corresponding questions and answers, enabling it to generate accurate and meaningful questions.</a:t>
            </a:r>
          </a:p>
          <a:p>
            <a:pPr algn="just">
              <a:lnSpc>
                <a:spcPts val="3079"/>
              </a:lnSpc>
            </a:pPr>
            <a:r>
              <a:rPr lang="en-US" sz="2199" spc="191">
                <a:solidFill>
                  <a:srgbClr val="01003B"/>
                </a:solidFill>
                <a:latin typeface="Be Vietnam"/>
                <a:ea typeface="Be Vietnam"/>
                <a:cs typeface="Be Vietnam"/>
                <a:sym typeface="Be Vietnam"/>
              </a:rPr>
              <a:t>DATASETS USED:</a:t>
            </a:r>
          </a:p>
          <a:p>
            <a:pPr algn="just">
              <a:lnSpc>
                <a:spcPts val="3359"/>
              </a:lnSpc>
            </a:pPr>
            <a:r>
              <a:rPr lang="en-US" sz="2400">
                <a:solidFill>
                  <a:srgbClr val="01003B"/>
                </a:solidFill>
                <a:latin typeface="IBM Plex Sans"/>
                <a:ea typeface="IBM Plex Sans"/>
                <a:cs typeface="IBM Plex Sans"/>
                <a:sym typeface="IBM Plex Sans"/>
              </a:rPr>
              <a:t>SQuAD 1.1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524464"/>
            <a:ext cx="9394888" cy="2762536"/>
          </a:xfrm>
          <a:custGeom>
            <a:avLst/>
            <a:gdLst/>
            <a:ahLst/>
            <a:cxnLst/>
            <a:rect r="r" b="b" t="t" l="l"/>
            <a:pathLst>
              <a:path h="2762536" w="9394888">
                <a:moveTo>
                  <a:pt x="0" y="0"/>
                </a:moveTo>
                <a:lnTo>
                  <a:pt x="9394888" y="0"/>
                </a:lnTo>
                <a:lnTo>
                  <a:pt x="9394888" y="2762536"/>
                </a:lnTo>
                <a:lnTo>
                  <a:pt x="0" y="27625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81" t="0" r="0" b="-2416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02313" y="0"/>
            <a:ext cx="6185687" cy="4452499"/>
          </a:xfrm>
          <a:custGeom>
            <a:avLst/>
            <a:gdLst/>
            <a:ahLst/>
            <a:cxnLst/>
            <a:rect r="r" b="b" t="t" l="l"/>
            <a:pathLst>
              <a:path h="4452499" w="6185687">
                <a:moveTo>
                  <a:pt x="0" y="0"/>
                </a:moveTo>
                <a:lnTo>
                  <a:pt x="6185687" y="0"/>
                </a:lnTo>
                <a:lnTo>
                  <a:pt x="6185687" y="4452499"/>
                </a:lnTo>
                <a:lnTo>
                  <a:pt x="0" y="4452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7079" r="-458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36286" y="1032443"/>
            <a:ext cx="7910112" cy="1193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b="true" sz="6999" i="true">
                <a:solidFill>
                  <a:srgbClr val="F8F8F8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Project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39416" y="3165472"/>
            <a:ext cx="14413966" cy="93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4"/>
              </a:lnSpc>
            </a:pPr>
            <a:r>
              <a:rPr lang="en-US" sz="2749" b="true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Goal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: </a:t>
            </a:r>
          </a:p>
          <a:p>
            <a:pPr algn="l">
              <a:lnSpc>
                <a:spcPts val="3824"/>
              </a:lnSpc>
            </a:pP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Automatically generate relevant questions and answers from given text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39416" y="5095875"/>
            <a:ext cx="11816296" cy="2784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4"/>
              </a:lnSpc>
            </a:pP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</a:t>
            </a: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echnology Stack:</a:t>
            </a:r>
          </a:p>
          <a:p>
            <a:pPr algn="l" marL="593617" indent="-296809" lvl="1">
              <a:lnSpc>
                <a:spcPts val="3824"/>
              </a:lnSpc>
              <a:buFont typeface="Arial"/>
              <a:buChar char="•"/>
            </a:pP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Backend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: Python, PyTorch, Transformers (T5 model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algn="l" marL="593617" indent="-296809" lvl="1">
              <a:lnSpc>
                <a:spcPts val="3824"/>
              </a:lnSpc>
              <a:buFont typeface="Arial"/>
              <a:buChar char="•"/>
            </a:pP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Frontend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: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HTML,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C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S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S (T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a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ilwin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d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algn="l" marL="593617" indent="-296809" lvl="1">
              <a:lnSpc>
                <a:spcPts val="3824"/>
              </a:lnSpc>
              <a:buFont typeface="Arial"/>
              <a:buChar char="•"/>
            </a:pP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Key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en-US" b="true" sz="274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Features</a:t>
            </a:r>
            <a:r>
              <a:rPr lang="en-US" sz="274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: Interactive UI, Real-time generation, Customizable parameters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559" y="3381994"/>
            <a:ext cx="18030825" cy="2419350"/>
          </a:xfrm>
          <a:custGeom>
            <a:avLst/>
            <a:gdLst/>
            <a:ahLst/>
            <a:cxnLst/>
            <a:rect r="r" b="b" t="t" l="l"/>
            <a:pathLst>
              <a:path h="2419350" w="18030825">
                <a:moveTo>
                  <a:pt x="0" y="0"/>
                </a:moveTo>
                <a:lnTo>
                  <a:pt x="18030825" y="0"/>
                </a:lnTo>
                <a:lnTo>
                  <a:pt x="18030825" y="2419350"/>
                </a:lnTo>
                <a:lnTo>
                  <a:pt x="0" y="2419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8" r="0" b="-542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355159" y="6333744"/>
            <a:ext cx="104775" cy="104775"/>
            <a:chOff x="0" y="0"/>
            <a:chExt cx="104775" cy="104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4775" cy="104775"/>
            </a:xfrm>
            <a:custGeom>
              <a:avLst/>
              <a:gdLst/>
              <a:ahLst/>
              <a:cxnLst/>
              <a:rect r="r" b="b" t="t" l="l"/>
              <a:pathLst>
                <a:path h="104775" w="104775">
                  <a:moveTo>
                    <a:pt x="48895" y="0"/>
                  </a:moveTo>
                  <a:lnTo>
                    <a:pt x="38735" y="1651"/>
                  </a:lnTo>
                  <a:lnTo>
                    <a:pt x="29210" y="5334"/>
                  </a:lnTo>
                  <a:lnTo>
                    <a:pt x="20320" y="10795"/>
                  </a:lnTo>
                  <a:lnTo>
                    <a:pt x="12827" y="17780"/>
                  </a:lnTo>
                  <a:lnTo>
                    <a:pt x="6858" y="26162"/>
                  </a:lnTo>
                  <a:lnTo>
                    <a:pt x="2667" y="35560"/>
                  </a:lnTo>
                  <a:lnTo>
                    <a:pt x="381" y="45593"/>
                  </a:lnTo>
                  <a:lnTo>
                    <a:pt x="0" y="55880"/>
                  </a:lnTo>
                  <a:lnTo>
                    <a:pt x="1651" y="66040"/>
                  </a:lnTo>
                  <a:lnTo>
                    <a:pt x="5334" y="75819"/>
                  </a:lnTo>
                  <a:lnTo>
                    <a:pt x="10795" y="84582"/>
                  </a:lnTo>
                  <a:lnTo>
                    <a:pt x="17780" y="92075"/>
                  </a:lnTo>
                  <a:lnTo>
                    <a:pt x="26162" y="98044"/>
                  </a:lnTo>
                  <a:lnTo>
                    <a:pt x="35560" y="102235"/>
                  </a:lnTo>
                  <a:lnTo>
                    <a:pt x="45593" y="104521"/>
                  </a:lnTo>
                  <a:lnTo>
                    <a:pt x="52451" y="104775"/>
                  </a:lnTo>
                  <a:lnTo>
                    <a:pt x="56642" y="104775"/>
                  </a:lnTo>
                  <a:lnTo>
                    <a:pt x="66040" y="103251"/>
                  </a:lnTo>
                  <a:lnTo>
                    <a:pt x="75692" y="99568"/>
                  </a:lnTo>
                  <a:lnTo>
                    <a:pt x="84455" y="94107"/>
                  </a:lnTo>
                  <a:lnTo>
                    <a:pt x="91948" y="87122"/>
                  </a:lnTo>
                  <a:lnTo>
                    <a:pt x="97917" y="78740"/>
                  </a:lnTo>
                  <a:lnTo>
                    <a:pt x="102108" y="69342"/>
                  </a:lnTo>
                  <a:lnTo>
                    <a:pt x="104394" y="59309"/>
                  </a:lnTo>
                  <a:lnTo>
                    <a:pt x="104775" y="52451"/>
                  </a:lnTo>
                  <a:lnTo>
                    <a:pt x="104775" y="48895"/>
                  </a:lnTo>
                  <a:lnTo>
                    <a:pt x="103124" y="38735"/>
                  </a:lnTo>
                  <a:lnTo>
                    <a:pt x="99441" y="29083"/>
                  </a:lnTo>
                  <a:lnTo>
                    <a:pt x="93980" y="20320"/>
                  </a:lnTo>
                  <a:lnTo>
                    <a:pt x="86995" y="12827"/>
                  </a:lnTo>
                  <a:lnTo>
                    <a:pt x="78613" y="6858"/>
                  </a:lnTo>
                  <a:lnTo>
                    <a:pt x="69215" y="2667"/>
                  </a:lnTo>
                  <a:lnTo>
                    <a:pt x="59182" y="381"/>
                  </a:lnTo>
                  <a:lnTo>
                    <a:pt x="48895" y="0"/>
                  </a:lnTo>
                  <a:close/>
                </a:path>
              </a:pathLst>
            </a:custGeom>
            <a:solidFill>
              <a:srgbClr val="01003B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355159" y="7972044"/>
            <a:ext cx="104775" cy="104775"/>
            <a:chOff x="0" y="0"/>
            <a:chExt cx="104775" cy="1047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4775" cy="104775"/>
            </a:xfrm>
            <a:custGeom>
              <a:avLst/>
              <a:gdLst/>
              <a:ahLst/>
              <a:cxnLst/>
              <a:rect r="r" b="b" t="t" l="l"/>
              <a:pathLst>
                <a:path h="104775" w="104775">
                  <a:moveTo>
                    <a:pt x="48895" y="0"/>
                  </a:moveTo>
                  <a:lnTo>
                    <a:pt x="38735" y="1651"/>
                  </a:lnTo>
                  <a:lnTo>
                    <a:pt x="29210" y="5334"/>
                  </a:lnTo>
                  <a:lnTo>
                    <a:pt x="20320" y="10795"/>
                  </a:lnTo>
                  <a:lnTo>
                    <a:pt x="12827" y="17780"/>
                  </a:lnTo>
                  <a:lnTo>
                    <a:pt x="6858" y="26162"/>
                  </a:lnTo>
                  <a:lnTo>
                    <a:pt x="2667" y="35560"/>
                  </a:lnTo>
                  <a:lnTo>
                    <a:pt x="381" y="45593"/>
                  </a:lnTo>
                  <a:lnTo>
                    <a:pt x="0" y="55880"/>
                  </a:lnTo>
                  <a:lnTo>
                    <a:pt x="1651" y="66040"/>
                  </a:lnTo>
                  <a:lnTo>
                    <a:pt x="5334" y="75692"/>
                  </a:lnTo>
                  <a:lnTo>
                    <a:pt x="10795" y="84455"/>
                  </a:lnTo>
                  <a:lnTo>
                    <a:pt x="17780" y="91948"/>
                  </a:lnTo>
                  <a:lnTo>
                    <a:pt x="26162" y="97917"/>
                  </a:lnTo>
                  <a:lnTo>
                    <a:pt x="35560" y="102108"/>
                  </a:lnTo>
                  <a:lnTo>
                    <a:pt x="45593" y="104394"/>
                  </a:lnTo>
                  <a:lnTo>
                    <a:pt x="55880" y="104775"/>
                  </a:lnTo>
                  <a:lnTo>
                    <a:pt x="55880" y="104775"/>
                  </a:lnTo>
                  <a:lnTo>
                    <a:pt x="66040" y="103124"/>
                  </a:lnTo>
                  <a:lnTo>
                    <a:pt x="75692" y="99441"/>
                  </a:lnTo>
                  <a:lnTo>
                    <a:pt x="84455" y="93980"/>
                  </a:lnTo>
                  <a:lnTo>
                    <a:pt x="91948" y="86995"/>
                  </a:lnTo>
                  <a:lnTo>
                    <a:pt x="97917" y="78613"/>
                  </a:lnTo>
                  <a:lnTo>
                    <a:pt x="102108" y="69215"/>
                  </a:lnTo>
                  <a:lnTo>
                    <a:pt x="104394" y="59182"/>
                  </a:lnTo>
                  <a:lnTo>
                    <a:pt x="104775" y="52324"/>
                  </a:lnTo>
                  <a:lnTo>
                    <a:pt x="104775" y="48895"/>
                  </a:lnTo>
                  <a:lnTo>
                    <a:pt x="103124" y="38735"/>
                  </a:lnTo>
                  <a:lnTo>
                    <a:pt x="99441" y="29083"/>
                  </a:lnTo>
                  <a:lnTo>
                    <a:pt x="93980" y="20320"/>
                  </a:lnTo>
                  <a:lnTo>
                    <a:pt x="86995" y="12827"/>
                  </a:lnTo>
                  <a:lnTo>
                    <a:pt x="78613" y="6858"/>
                  </a:lnTo>
                  <a:lnTo>
                    <a:pt x="69215" y="2667"/>
                  </a:lnTo>
                  <a:lnTo>
                    <a:pt x="59182" y="381"/>
                  </a:lnTo>
                  <a:lnTo>
                    <a:pt x="48895" y="0"/>
                  </a:lnTo>
                  <a:close/>
                </a:path>
              </a:pathLst>
            </a:custGeom>
            <a:solidFill>
              <a:srgbClr val="01003B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355159" y="8791194"/>
            <a:ext cx="104775" cy="104775"/>
            <a:chOff x="0" y="0"/>
            <a:chExt cx="104775" cy="1047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4775" cy="104775"/>
            </a:xfrm>
            <a:custGeom>
              <a:avLst/>
              <a:gdLst/>
              <a:ahLst/>
              <a:cxnLst/>
              <a:rect r="r" b="b" t="t" l="l"/>
              <a:pathLst>
                <a:path h="104775" w="104775">
                  <a:moveTo>
                    <a:pt x="48895" y="0"/>
                  </a:moveTo>
                  <a:lnTo>
                    <a:pt x="38735" y="1651"/>
                  </a:lnTo>
                  <a:lnTo>
                    <a:pt x="29210" y="5334"/>
                  </a:lnTo>
                  <a:lnTo>
                    <a:pt x="20320" y="10795"/>
                  </a:lnTo>
                  <a:lnTo>
                    <a:pt x="12827" y="17780"/>
                  </a:lnTo>
                  <a:lnTo>
                    <a:pt x="6858" y="26162"/>
                  </a:lnTo>
                  <a:lnTo>
                    <a:pt x="2667" y="35560"/>
                  </a:lnTo>
                  <a:lnTo>
                    <a:pt x="381" y="45593"/>
                  </a:lnTo>
                  <a:lnTo>
                    <a:pt x="0" y="55880"/>
                  </a:lnTo>
                  <a:lnTo>
                    <a:pt x="1651" y="66040"/>
                  </a:lnTo>
                  <a:lnTo>
                    <a:pt x="5334" y="75692"/>
                  </a:lnTo>
                  <a:lnTo>
                    <a:pt x="10795" y="84455"/>
                  </a:lnTo>
                  <a:lnTo>
                    <a:pt x="17780" y="91948"/>
                  </a:lnTo>
                  <a:lnTo>
                    <a:pt x="26162" y="97917"/>
                  </a:lnTo>
                  <a:lnTo>
                    <a:pt x="35560" y="102108"/>
                  </a:lnTo>
                  <a:lnTo>
                    <a:pt x="45593" y="104394"/>
                  </a:lnTo>
                  <a:lnTo>
                    <a:pt x="55880" y="104775"/>
                  </a:lnTo>
                  <a:lnTo>
                    <a:pt x="55880" y="104775"/>
                  </a:lnTo>
                  <a:lnTo>
                    <a:pt x="66040" y="103124"/>
                  </a:lnTo>
                  <a:lnTo>
                    <a:pt x="75692" y="99441"/>
                  </a:lnTo>
                  <a:lnTo>
                    <a:pt x="84455" y="93980"/>
                  </a:lnTo>
                  <a:lnTo>
                    <a:pt x="91948" y="86995"/>
                  </a:lnTo>
                  <a:lnTo>
                    <a:pt x="97917" y="78613"/>
                  </a:lnTo>
                  <a:lnTo>
                    <a:pt x="102108" y="69215"/>
                  </a:lnTo>
                  <a:lnTo>
                    <a:pt x="104394" y="59182"/>
                  </a:lnTo>
                  <a:lnTo>
                    <a:pt x="104775" y="52324"/>
                  </a:lnTo>
                  <a:lnTo>
                    <a:pt x="104775" y="48895"/>
                  </a:lnTo>
                  <a:lnTo>
                    <a:pt x="103124" y="38735"/>
                  </a:lnTo>
                  <a:lnTo>
                    <a:pt x="99441" y="29083"/>
                  </a:lnTo>
                  <a:lnTo>
                    <a:pt x="93980" y="20320"/>
                  </a:lnTo>
                  <a:lnTo>
                    <a:pt x="86995" y="12827"/>
                  </a:lnTo>
                  <a:lnTo>
                    <a:pt x="78613" y="6858"/>
                  </a:lnTo>
                  <a:lnTo>
                    <a:pt x="69215" y="2667"/>
                  </a:lnTo>
                  <a:lnTo>
                    <a:pt x="59182" y="381"/>
                  </a:lnTo>
                  <a:lnTo>
                    <a:pt x="48895" y="0"/>
                  </a:lnTo>
                  <a:close/>
                </a:path>
              </a:pathLst>
            </a:custGeom>
            <a:solidFill>
              <a:srgbClr val="01003B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5476475" y="1297676"/>
            <a:ext cx="6619113" cy="85725"/>
            <a:chOff x="0" y="0"/>
            <a:chExt cx="6619113" cy="857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19113" cy="85725"/>
            </a:xfrm>
            <a:custGeom>
              <a:avLst/>
              <a:gdLst/>
              <a:ahLst/>
              <a:cxnLst/>
              <a:rect r="r" b="b" t="t" l="l"/>
              <a:pathLst>
                <a:path h="85725" w="6619113">
                  <a:moveTo>
                    <a:pt x="0" y="0"/>
                  </a:moveTo>
                  <a:lnTo>
                    <a:pt x="0" y="85725"/>
                  </a:lnTo>
                  <a:lnTo>
                    <a:pt x="6619113" y="85725"/>
                  </a:lnTo>
                  <a:lnTo>
                    <a:pt x="6619113" y="0"/>
                  </a:lnTo>
                  <a:close/>
                </a:path>
              </a:pathLst>
            </a:custGeom>
            <a:solidFill>
              <a:srgbClr val="01003B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9353550" y="6971605"/>
            <a:ext cx="95250" cy="95250"/>
          </a:xfrm>
          <a:custGeom>
            <a:avLst/>
            <a:gdLst/>
            <a:ahLst/>
            <a:cxnLst/>
            <a:rect r="r" b="b" t="t" l="l"/>
            <a:pathLst>
              <a:path h="95250" w="95250">
                <a:moveTo>
                  <a:pt x="0" y="0"/>
                </a:moveTo>
                <a:lnTo>
                  <a:pt x="95250" y="0"/>
                </a:lnTo>
                <a:lnTo>
                  <a:pt x="95250" y="95250"/>
                </a:lnTo>
                <a:lnTo>
                  <a:pt x="0" y="95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353550" y="8457505"/>
            <a:ext cx="95250" cy="95250"/>
          </a:xfrm>
          <a:custGeom>
            <a:avLst/>
            <a:gdLst/>
            <a:ahLst/>
            <a:cxnLst/>
            <a:rect r="r" b="b" t="t" l="l"/>
            <a:pathLst>
              <a:path h="95250" w="95250">
                <a:moveTo>
                  <a:pt x="0" y="0"/>
                </a:moveTo>
                <a:lnTo>
                  <a:pt x="95250" y="0"/>
                </a:lnTo>
                <a:lnTo>
                  <a:pt x="95250" y="95250"/>
                </a:lnTo>
                <a:lnTo>
                  <a:pt x="0" y="952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76475" y="104108"/>
            <a:ext cx="6751520" cy="1193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9"/>
              </a:lnSpc>
            </a:pPr>
            <a:r>
              <a:rPr lang="en-US" b="true" sz="6999" i="true">
                <a:solidFill>
                  <a:srgbClr val="01003B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About Datasets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1414939"/>
            <a:ext cx="5310749" cy="1609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59"/>
              </a:lnSpc>
            </a:pPr>
            <a:r>
              <a:rPr lang="en-US" b="true" sz="6899">
                <a:solidFill>
                  <a:srgbClr val="01003B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SQuAD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Stanford Question Answering Dataset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25583" y="6099343"/>
            <a:ext cx="8349710" cy="31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0"/>
              </a:lnSpc>
            </a:pPr>
            <a:r>
              <a:rPr lang="en-US" sz="2311" spc="11">
                <a:solidFill>
                  <a:srgbClr val="01003B"/>
                </a:solidFill>
                <a:latin typeface="Canva Sans"/>
                <a:ea typeface="Canva Sans"/>
                <a:cs typeface="Canva Sans"/>
                <a:sym typeface="Canva Sans"/>
              </a:rPr>
              <a:t>The SQuAD 1.1 dataset is a collection of question- answer pairs designed to test machine reading comprehension. The dataset contains over 100,000 question-answer pairs The dataset was sourced from articles on various topics, from history and science to politics and current events. SQuAD focuses on the task of question answering. It tests a model’s ability to read a passage of text and then answer questions about it.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99857" y="6757054"/>
            <a:ext cx="8331803" cy="2532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50"/>
              </a:lnSpc>
            </a:pPr>
            <a:r>
              <a:rPr lang="en-US" sz="2111" spc="19">
                <a:solidFill>
                  <a:srgbClr val="01003B"/>
                </a:solidFill>
                <a:latin typeface="Canva Sans"/>
                <a:ea typeface="Canva Sans"/>
                <a:cs typeface="Canva Sans"/>
                <a:sym typeface="Canva Sans"/>
              </a:rPr>
              <a:t>The key improvement that SQuAD makes on this aspect is that its answers are more complex and thus require more- intensive reasoning, thus making SQuAD better for evaluating model understanding and capabilities. The SQuAD dataset presents a challenging task for machine reading comprehension models, as it requires answering questions based on a single passage, whereas other datasets allow access to multiple documents.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31840" y="6076826"/>
            <a:ext cx="6610788" cy="633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b="true" sz="36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What makes SQuAD so good?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2102313" y="0"/>
            <a:ext cx="6185687" cy="4452499"/>
          </a:xfrm>
          <a:custGeom>
            <a:avLst/>
            <a:gdLst/>
            <a:ahLst/>
            <a:cxnLst/>
            <a:rect r="r" b="b" t="t" l="l"/>
            <a:pathLst>
              <a:path h="4452499" w="6185687">
                <a:moveTo>
                  <a:pt x="0" y="0"/>
                </a:moveTo>
                <a:lnTo>
                  <a:pt x="6185687" y="0"/>
                </a:lnTo>
                <a:lnTo>
                  <a:pt x="6185687" y="4452499"/>
                </a:lnTo>
                <a:lnTo>
                  <a:pt x="0" y="44524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7079" r="-45823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23925"/>
            <a:ext cx="18288000" cy="12192000"/>
          </a:xfrm>
          <a:custGeom>
            <a:avLst/>
            <a:gdLst/>
            <a:ahLst/>
            <a:cxnLst/>
            <a:rect r="r" b="b" t="t" l="l"/>
            <a:pathLst>
              <a:path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8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3165586" y="1820551"/>
            <a:ext cx="11128753" cy="7647556"/>
            <a:chOff x="0" y="0"/>
            <a:chExt cx="11128756" cy="7647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63500" y="63500"/>
              <a:ext cx="11001757" cy="7520559"/>
            </a:xfrm>
            <a:custGeom>
              <a:avLst/>
              <a:gdLst/>
              <a:ahLst/>
              <a:cxnLst/>
              <a:rect r="r" b="b" t="t" l="l"/>
              <a:pathLst>
                <a:path h="7520559" w="11001757">
                  <a:moveTo>
                    <a:pt x="0" y="0"/>
                  </a:moveTo>
                  <a:lnTo>
                    <a:pt x="0" y="7511034"/>
                  </a:lnTo>
                  <a:lnTo>
                    <a:pt x="3556" y="4663059"/>
                  </a:lnTo>
                  <a:lnTo>
                    <a:pt x="10992231" y="4663059"/>
                  </a:lnTo>
                  <a:lnTo>
                    <a:pt x="3683" y="4653534"/>
                  </a:lnTo>
                  <a:lnTo>
                    <a:pt x="6223" y="2605659"/>
                  </a:lnTo>
                  <a:lnTo>
                    <a:pt x="10992231" y="2605659"/>
                  </a:lnTo>
                  <a:lnTo>
                    <a:pt x="6223" y="2596134"/>
                  </a:lnTo>
                  <a:lnTo>
                    <a:pt x="7874" y="1307592"/>
                  </a:lnTo>
                  <a:lnTo>
                    <a:pt x="10992231" y="1307592"/>
                  </a:lnTo>
                  <a:lnTo>
                    <a:pt x="8001" y="1298067"/>
                  </a:lnTo>
                  <a:lnTo>
                    <a:pt x="9525" y="9525"/>
                  </a:lnTo>
                  <a:lnTo>
                    <a:pt x="10992231" y="9525"/>
                  </a:lnTo>
                  <a:lnTo>
                    <a:pt x="10992231" y="1307592"/>
                  </a:lnTo>
                  <a:lnTo>
                    <a:pt x="10992231" y="2605659"/>
                  </a:lnTo>
                  <a:lnTo>
                    <a:pt x="10992231" y="4663059"/>
                  </a:lnTo>
                  <a:lnTo>
                    <a:pt x="10992231" y="7511034"/>
                  </a:lnTo>
                  <a:lnTo>
                    <a:pt x="10995788" y="4663059"/>
                  </a:lnTo>
                  <a:lnTo>
                    <a:pt x="10998455" y="2605659"/>
                  </a:lnTo>
                  <a:lnTo>
                    <a:pt x="11000106" y="1307592"/>
                  </a:lnTo>
                  <a:lnTo>
                    <a:pt x="11001757" y="9525"/>
                  </a:lnTo>
                  <a:lnTo>
                    <a:pt x="0" y="0"/>
                  </a:lnTo>
                  <a:close/>
                  <a:moveTo>
                    <a:pt x="0" y="7511034"/>
                  </a:moveTo>
                  <a:lnTo>
                    <a:pt x="0" y="7520559"/>
                  </a:lnTo>
                  <a:lnTo>
                    <a:pt x="11001756" y="7520559"/>
                  </a:lnTo>
                  <a:lnTo>
                    <a:pt x="0" y="7511034"/>
                  </a:ln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3685621" y="2204418"/>
            <a:ext cx="178727" cy="40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b="true" sz="229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85621" y="3536813"/>
            <a:ext cx="178727" cy="40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b="true" sz="229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85621" y="5238964"/>
            <a:ext cx="178727" cy="40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b="true" sz="229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85621" y="7827606"/>
            <a:ext cx="178727" cy="405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b="true" sz="2299">
                <a:solidFill>
                  <a:srgbClr val="F8F8F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179765" y="2192788"/>
            <a:ext cx="9012393" cy="79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 Question Answer Generation, we fine-tuned of T5-small transfomer based model on SQuAD1.1 dataset as discussed earlier.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179765" y="3360153"/>
            <a:ext cx="9279274" cy="788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also made use of Pytorch lightning data module in order to reduce the training time.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179765" y="4648414"/>
            <a:ext cx="9261100" cy="1595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T5-small transformer takes an input of 'answer'+&lt;sep&gt;+'context' and output format is 'answer'+&lt;sep&gt;+'context'. The answer can be replaced with a [MASK] token with replacement probability of 0.3 to avoid overfitting.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0" y="7524464"/>
            <a:ext cx="9394888" cy="2762536"/>
          </a:xfrm>
          <a:custGeom>
            <a:avLst/>
            <a:gdLst/>
            <a:ahLst/>
            <a:cxnLst/>
            <a:rect r="r" b="b" t="t" l="l"/>
            <a:pathLst>
              <a:path h="2762536" w="9394888">
                <a:moveTo>
                  <a:pt x="0" y="0"/>
                </a:moveTo>
                <a:lnTo>
                  <a:pt x="9394888" y="0"/>
                </a:lnTo>
                <a:lnTo>
                  <a:pt x="9394888" y="2762536"/>
                </a:lnTo>
                <a:lnTo>
                  <a:pt x="0" y="2762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781" t="-9777" r="0" b="-23191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79765" y="6492054"/>
            <a:ext cx="9012393" cy="2626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8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Hyperparameters selected for our model are:-</a:t>
            </a:r>
          </a:p>
          <a:p>
            <a:pPr algn="l">
              <a:lnSpc>
                <a:spcPts val="1152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i. No of Epochs = 4</a:t>
            </a:r>
          </a:p>
          <a:p>
            <a:pPr algn="l">
              <a:lnSpc>
                <a:spcPts val="4999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ii. Source Max Token Length = 512</a:t>
            </a:r>
          </a:p>
          <a:p>
            <a:pPr algn="l">
              <a:lnSpc>
                <a:spcPts val="1301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iii. Target Max Token Length = 128</a:t>
            </a:r>
          </a:p>
          <a:p>
            <a:pPr algn="l">
              <a:lnSpc>
                <a:spcPts val="4849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iv. Batch Size = 8</a:t>
            </a:r>
          </a:p>
          <a:p>
            <a:pPr algn="l">
              <a:lnSpc>
                <a:spcPts val="1450"/>
              </a:lnSpc>
            </a:pPr>
            <a:r>
              <a:rPr lang="en-US" sz="2299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rPr>
              <a:t>v. Learning Rate = 0.00005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12396" y="670101"/>
            <a:ext cx="9928469" cy="887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b="true" sz="5199" i="true" spc="20">
                <a:solidFill>
                  <a:srgbClr val="F8F8F8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Question Answer Generation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682189" y="49378"/>
            <a:ext cx="8560451" cy="10287000"/>
          </a:xfrm>
          <a:custGeom>
            <a:avLst/>
            <a:gdLst/>
            <a:ahLst/>
            <a:cxnLst/>
            <a:rect r="r" b="b" t="t" l="l"/>
            <a:pathLst>
              <a:path h="10287000" w="8560451">
                <a:moveTo>
                  <a:pt x="0" y="0"/>
                </a:moveTo>
                <a:lnTo>
                  <a:pt x="8560450" y="0"/>
                </a:lnTo>
                <a:lnTo>
                  <a:pt x="8560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963" r="-61894" b="-22814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27549" y="0"/>
            <a:ext cx="8560451" cy="10287000"/>
          </a:xfrm>
          <a:custGeom>
            <a:avLst/>
            <a:gdLst/>
            <a:ahLst/>
            <a:cxnLst/>
            <a:rect r="r" b="b" t="t" l="l"/>
            <a:pathLst>
              <a:path h="10287000" w="8560451">
                <a:moveTo>
                  <a:pt x="0" y="0"/>
                </a:moveTo>
                <a:lnTo>
                  <a:pt x="8560451" y="0"/>
                </a:lnTo>
                <a:lnTo>
                  <a:pt x="85604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963" r="-61894" b="-2281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7648" y="1365667"/>
            <a:ext cx="7875231" cy="4671459"/>
          </a:xfrm>
          <a:custGeom>
            <a:avLst/>
            <a:gdLst/>
            <a:ahLst/>
            <a:cxnLst/>
            <a:rect r="r" b="b" t="t" l="l"/>
            <a:pathLst>
              <a:path h="4671459" w="7875231">
                <a:moveTo>
                  <a:pt x="0" y="0"/>
                </a:moveTo>
                <a:lnTo>
                  <a:pt x="7875230" y="0"/>
                </a:lnTo>
                <a:lnTo>
                  <a:pt x="7875230" y="4671459"/>
                </a:lnTo>
                <a:lnTo>
                  <a:pt x="0" y="4671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46" r="0" b="-394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757313" y="6380026"/>
            <a:ext cx="10773373" cy="3448519"/>
          </a:xfrm>
          <a:custGeom>
            <a:avLst/>
            <a:gdLst/>
            <a:ahLst/>
            <a:cxnLst/>
            <a:rect r="r" b="b" t="t" l="l"/>
            <a:pathLst>
              <a:path h="3448519" w="10773373">
                <a:moveTo>
                  <a:pt x="0" y="0"/>
                </a:moveTo>
                <a:lnTo>
                  <a:pt x="10773374" y="0"/>
                </a:lnTo>
                <a:lnTo>
                  <a:pt x="10773374" y="3448519"/>
                </a:lnTo>
                <a:lnTo>
                  <a:pt x="0" y="34485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51" r="0" b="-135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1365667"/>
            <a:ext cx="8476590" cy="4523750"/>
          </a:xfrm>
          <a:custGeom>
            <a:avLst/>
            <a:gdLst/>
            <a:ahLst/>
            <a:cxnLst/>
            <a:rect r="r" b="b" t="t" l="l"/>
            <a:pathLst>
              <a:path h="4523750" w="8476590">
                <a:moveTo>
                  <a:pt x="0" y="0"/>
                </a:moveTo>
                <a:lnTo>
                  <a:pt x="8476590" y="0"/>
                </a:lnTo>
                <a:lnTo>
                  <a:pt x="8476590" y="4523749"/>
                </a:lnTo>
                <a:lnTo>
                  <a:pt x="0" y="45237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87" t="0" r="-168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47648" y="235582"/>
            <a:ext cx="4833549" cy="93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b="true" sz="5499" i="true">
                <a:solidFill>
                  <a:srgbClr val="01003B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Snapshots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03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65553"/>
            <a:ext cx="18288000" cy="12192000"/>
          </a:xfrm>
          <a:custGeom>
            <a:avLst/>
            <a:gdLst/>
            <a:ahLst/>
            <a:cxnLst/>
            <a:rect r="r" b="b" t="t" l="l"/>
            <a:pathLst>
              <a:path h="12192000" w="18288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8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3011" y="1400850"/>
            <a:ext cx="10363874" cy="1908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 i="true" b="true">
                <a:solidFill>
                  <a:srgbClr val="F8F8F8"/>
                </a:solidFill>
                <a:latin typeface="Be Vietnam Ultra-Bold Italics"/>
                <a:ea typeface="Be Vietnam Ultra-Bold Italics"/>
                <a:cs typeface="Be Vietnam Ultra-Bold Italics"/>
                <a:sym typeface="Be Vietnam Ultra-Bold Italics"/>
              </a:rPr>
              <a:t>Future Enhancements</a:t>
            </a:r>
          </a:p>
          <a:p>
            <a:pPr algn="l">
              <a:lnSpc>
                <a:spcPts val="769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091633" y="2795986"/>
            <a:ext cx="14813356" cy="5985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5"/>
              </a:lnSpc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Planned</a:t>
            </a: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 Improvements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Model fine-tuning for specific domains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Multiple language support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Enhanced answer validation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Additional question types: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User feedback integration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Performance optimization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API rate limiting</a:t>
            </a:r>
          </a:p>
          <a:p>
            <a:pPr algn="l" marL="734006" indent="-367003" lvl="1">
              <a:lnSpc>
                <a:spcPts val="4725"/>
              </a:lnSpc>
              <a:buFont typeface="Arial"/>
              <a:buChar char="•"/>
            </a:pPr>
            <a:r>
              <a:rPr lang="en-US" sz="3399" spc="10">
                <a:solidFill>
                  <a:srgbClr val="F8F8F8"/>
                </a:solidFill>
                <a:latin typeface="Canva Sans"/>
                <a:ea typeface="Canva Sans"/>
                <a:cs typeface="Canva Sans"/>
                <a:sym typeface="Canva Sans"/>
              </a:rPr>
              <a:t>Export functionality</a:t>
            </a:r>
          </a:p>
          <a:p>
            <a:pPr algn="l">
              <a:lnSpc>
                <a:spcPts val="4725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682189" y="49378"/>
            <a:ext cx="8560451" cy="10287000"/>
          </a:xfrm>
          <a:custGeom>
            <a:avLst/>
            <a:gdLst/>
            <a:ahLst/>
            <a:cxnLst/>
            <a:rect r="r" b="b" t="t" l="l"/>
            <a:pathLst>
              <a:path h="10287000" w="8560451">
                <a:moveTo>
                  <a:pt x="0" y="0"/>
                </a:moveTo>
                <a:lnTo>
                  <a:pt x="8560450" y="0"/>
                </a:lnTo>
                <a:lnTo>
                  <a:pt x="8560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963" r="-61894" b="-22814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7524464"/>
            <a:ext cx="9394888" cy="2762536"/>
          </a:xfrm>
          <a:custGeom>
            <a:avLst/>
            <a:gdLst/>
            <a:ahLst/>
            <a:cxnLst/>
            <a:rect r="r" b="b" t="t" l="l"/>
            <a:pathLst>
              <a:path h="2762536" w="9394888">
                <a:moveTo>
                  <a:pt x="0" y="0"/>
                </a:moveTo>
                <a:lnTo>
                  <a:pt x="9394888" y="0"/>
                </a:lnTo>
                <a:lnTo>
                  <a:pt x="9394888" y="2762536"/>
                </a:lnTo>
                <a:lnTo>
                  <a:pt x="0" y="27625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781" t="0" r="0" b="-241688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8F8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82189" y="49378"/>
            <a:ext cx="8560451" cy="10287000"/>
          </a:xfrm>
          <a:custGeom>
            <a:avLst/>
            <a:gdLst/>
            <a:ahLst/>
            <a:cxnLst/>
            <a:rect r="r" b="b" t="t" l="l"/>
            <a:pathLst>
              <a:path h="10287000" w="8560451">
                <a:moveTo>
                  <a:pt x="0" y="0"/>
                </a:moveTo>
                <a:lnTo>
                  <a:pt x="8560450" y="0"/>
                </a:lnTo>
                <a:lnTo>
                  <a:pt x="85604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963" r="-61894" b="-2281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24464"/>
            <a:ext cx="9394888" cy="2762536"/>
          </a:xfrm>
          <a:custGeom>
            <a:avLst/>
            <a:gdLst/>
            <a:ahLst/>
            <a:cxnLst/>
            <a:rect r="r" b="b" t="t" l="l"/>
            <a:pathLst>
              <a:path h="2762536" w="9394888">
                <a:moveTo>
                  <a:pt x="0" y="0"/>
                </a:moveTo>
                <a:lnTo>
                  <a:pt x="9394888" y="0"/>
                </a:lnTo>
                <a:lnTo>
                  <a:pt x="9394888" y="2762536"/>
                </a:lnTo>
                <a:lnTo>
                  <a:pt x="0" y="2762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781" t="0" r="0" b="-24168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73618" y="4061969"/>
            <a:ext cx="7642541" cy="20332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660"/>
              </a:lnSpc>
              <a:spcBef>
                <a:spcPct val="0"/>
              </a:spcBef>
            </a:pPr>
            <a:r>
              <a:rPr lang="en-US" sz="11900">
                <a:solidFill>
                  <a:srgbClr val="000000"/>
                </a:solidFill>
                <a:latin typeface="Literaturnaya"/>
                <a:ea typeface="Literaturnaya"/>
                <a:cs typeface="Literaturnaya"/>
                <a:sym typeface="Literaturnaya"/>
              </a:rPr>
              <a:t>Thank You!!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DAGW0L3w74g</dc:identifier>
  <dcterms:modified xsi:type="dcterms:W3CDTF">2011-08-01T06:04:30Z</dcterms:modified>
  <cp:revision>1</cp:revision>
  <dc:title>Text to quiz ppt.pdf</dc:title>
</cp:coreProperties>
</file>

<file path=docProps/thumbnail.jpeg>
</file>